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72" r:id="rId12"/>
    <p:sldId id="267" r:id="rId13"/>
    <p:sldId id="268" r:id="rId14"/>
    <p:sldId id="269" r:id="rId15"/>
    <p:sldId id="273" r:id="rId16"/>
    <p:sldId id="270" r:id="rId17"/>
    <p:sldId id="271" r:id="rId18"/>
    <p:sldId id="275" r:id="rId19"/>
    <p:sldId id="276" r:id="rId20"/>
    <p:sldId id="256" r:id="rId21"/>
    <p:sldId id="274" r:id="rId22"/>
  </p:sldIdLst>
  <p:sldSz cx="9906000" cy="6858000" type="A4"/>
  <p:notesSz cx="6858000" cy="9144000"/>
  <p:defaultTextStyle>
    <a:defPPr>
      <a:defRPr lang="zh-TW"/>
    </a:defPPr>
    <a:lvl1pPr marL="0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54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908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861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815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770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724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678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631" algn="l" defTabSz="95790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416" y="108"/>
      </p:cViewPr>
      <p:guideLst>
        <p:guide orient="horz" pos="2161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1" y="2130426"/>
            <a:ext cx="8420101" cy="147002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08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2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630598" y="215902"/>
            <a:ext cx="1747308" cy="45878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8674" y="215902"/>
            <a:ext cx="5076824" cy="4587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388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451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1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1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9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8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4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8674" y="1254126"/>
            <a:ext cx="3412067" cy="354964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965839" y="1254126"/>
            <a:ext cx="3412067" cy="354964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259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54" indent="0">
              <a:buNone/>
              <a:defRPr sz="2100" b="1"/>
            </a:lvl2pPr>
            <a:lvl3pPr marL="957908" indent="0">
              <a:buNone/>
              <a:defRPr sz="1900" b="1"/>
            </a:lvl3pPr>
            <a:lvl4pPr marL="1436861" indent="0">
              <a:buNone/>
              <a:defRPr sz="1700" b="1"/>
            </a:lvl4pPr>
            <a:lvl5pPr marL="1915815" indent="0">
              <a:buNone/>
              <a:defRPr sz="1700" b="1"/>
            </a:lvl5pPr>
            <a:lvl6pPr marL="2394770" indent="0">
              <a:buNone/>
              <a:defRPr sz="1700" b="1"/>
            </a:lvl6pPr>
            <a:lvl7pPr marL="2873724" indent="0">
              <a:buNone/>
              <a:defRPr sz="1700" b="1"/>
            </a:lvl7pPr>
            <a:lvl8pPr marL="3352678" indent="0">
              <a:buNone/>
              <a:defRPr sz="1700" b="1"/>
            </a:lvl8pPr>
            <a:lvl9pPr marL="3831631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1" y="2174874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54" indent="0">
              <a:buNone/>
              <a:defRPr sz="2100" b="1"/>
            </a:lvl2pPr>
            <a:lvl3pPr marL="957908" indent="0">
              <a:buNone/>
              <a:defRPr sz="1900" b="1"/>
            </a:lvl3pPr>
            <a:lvl4pPr marL="1436861" indent="0">
              <a:buNone/>
              <a:defRPr sz="1700" b="1"/>
            </a:lvl4pPr>
            <a:lvl5pPr marL="1915815" indent="0">
              <a:buNone/>
              <a:defRPr sz="1700" b="1"/>
            </a:lvl5pPr>
            <a:lvl6pPr marL="2394770" indent="0">
              <a:buNone/>
              <a:defRPr sz="1700" b="1"/>
            </a:lvl6pPr>
            <a:lvl7pPr marL="2873724" indent="0">
              <a:buNone/>
              <a:defRPr sz="1700" b="1"/>
            </a:lvl7pPr>
            <a:lvl8pPr marL="3352678" indent="0">
              <a:buNone/>
              <a:defRPr sz="1700" b="1"/>
            </a:lvl8pPr>
            <a:lvl9pPr marL="3831631" indent="0">
              <a:buNone/>
              <a:defRPr sz="1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4"/>
            <a:ext cx="4378591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35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85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050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3" y="273050"/>
            <a:ext cx="5537728" cy="585311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54" indent="0">
              <a:buNone/>
              <a:defRPr sz="1200"/>
            </a:lvl2pPr>
            <a:lvl3pPr marL="957908" indent="0">
              <a:buNone/>
              <a:defRPr sz="1100"/>
            </a:lvl3pPr>
            <a:lvl4pPr marL="1436861" indent="0">
              <a:buNone/>
              <a:defRPr sz="900"/>
            </a:lvl4pPr>
            <a:lvl5pPr marL="1915815" indent="0">
              <a:buNone/>
              <a:defRPr sz="900"/>
            </a:lvl5pPr>
            <a:lvl6pPr marL="2394770" indent="0">
              <a:buNone/>
              <a:defRPr sz="900"/>
            </a:lvl6pPr>
            <a:lvl7pPr marL="2873724" indent="0">
              <a:buNone/>
              <a:defRPr sz="900"/>
            </a:lvl7pPr>
            <a:lvl8pPr marL="3352678" indent="0">
              <a:buNone/>
              <a:defRPr sz="900"/>
            </a:lvl8pPr>
            <a:lvl9pPr marL="3831631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89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6"/>
            <a:ext cx="59436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78954" indent="0">
              <a:buNone/>
              <a:defRPr sz="2900"/>
            </a:lvl2pPr>
            <a:lvl3pPr marL="957908" indent="0">
              <a:buNone/>
              <a:defRPr sz="2500"/>
            </a:lvl3pPr>
            <a:lvl4pPr marL="1436861" indent="0">
              <a:buNone/>
              <a:defRPr sz="2100"/>
            </a:lvl4pPr>
            <a:lvl5pPr marL="1915815" indent="0">
              <a:buNone/>
              <a:defRPr sz="2100"/>
            </a:lvl5pPr>
            <a:lvl6pPr marL="2394770" indent="0">
              <a:buNone/>
              <a:defRPr sz="2100"/>
            </a:lvl6pPr>
            <a:lvl7pPr marL="2873724" indent="0">
              <a:buNone/>
              <a:defRPr sz="2100"/>
            </a:lvl7pPr>
            <a:lvl8pPr marL="3352678" indent="0">
              <a:buNone/>
              <a:defRPr sz="2100"/>
            </a:lvl8pPr>
            <a:lvl9pPr marL="3831631" indent="0">
              <a:buNone/>
              <a:defRPr sz="21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54" indent="0">
              <a:buNone/>
              <a:defRPr sz="1200"/>
            </a:lvl2pPr>
            <a:lvl3pPr marL="957908" indent="0">
              <a:buNone/>
              <a:defRPr sz="1100"/>
            </a:lvl3pPr>
            <a:lvl4pPr marL="1436861" indent="0">
              <a:buNone/>
              <a:defRPr sz="900"/>
            </a:lvl4pPr>
            <a:lvl5pPr marL="1915815" indent="0">
              <a:buNone/>
              <a:defRPr sz="900"/>
            </a:lvl5pPr>
            <a:lvl6pPr marL="2394770" indent="0">
              <a:buNone/>
              <a:defRPr sz="900"/>
            </a:lvl6pPr>
            <a:lvl7pPr marL="2873724" indent="0">
              <a:buNone/>
              <a:defRPr sz="900"/>
            </a:lvl7pPr>
            <a:lvl8pPr marL="3352678" indent="0">
              <a:buNone/>
              <a:defRPr sz="900"/>
            </a:lvl8pPr>
            <a:lvl9pPr marL="3831631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45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5791" tIns="47895" rIns="95791" bIns="4789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5791" tIns="47895" rIns="95791" bIns="4789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9068-8069-4EE3-A350-6F7800430716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5791" tIns="47895" rIns="95791" bIns="4789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062A-9601-499A-B73B-DBA572B8E8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71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908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216" indent="-359216" algn="l" defTabSz="957908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8300" indent="-299346" algn="l" defTabSz="957908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85" indent="-239476" algn="l" defTabSz="95790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339" indent="-239476" algn="l" defTabSz="95790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293" indent="-239476" algn="l" defTabSz="95790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246" indent="-239476" algn="l" defTabSz="95790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200" indent="-239476" algn="l" defTabSz="95790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55" indent="-239476" algn="l" defTabSz="95790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1109" indent="-239476" algn="l" defTabSz="95790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54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908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861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815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770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724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678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631" algn="l" defTabSz="95790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0" y="4149080"/>
            <a:ext cx="9906000" cy="1143000"/>
          </a:xfrm>
        </p:spPr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榜書體W8" panose="03000809000000000000" pitchFamily="65" charset="-120"/>
                <a:ea typeface="華康榜書體W8" panose="03000809000000000000" pitchFamily="65" charset="-120"/>
              </a:rPr>
              <a:t>登山裝備大解密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榜書體W8" panose="03000809000000000000" pitchFamily="65" charset="-120"/>
              <a:ea typeface="華康榜書體W8" panose="030008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91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4" t="16140" r="59450" b="25863"/>
          <a:stretch/>
        </p:blipFill>
        <p:spPr>
          <a:xfrm>
            <a:off x="3663988" y="759933"/>
            <a:ext cx="3816424" cy="5186753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2480" y="492061"/>
            <a:ext cx="1584176" cy="61057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背負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篇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65849" y="4653136"/>
            <a:ext cx="144016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登頂小背包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257256" y="2550817"/>
            <a:ext cx="1869414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登山大背包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40L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257256" y="1113329"/>
            <a:ext cx="2157228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急救毯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學校會統一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發放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3872880" y="445821"/>
            <a:ext cx="2088232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背包套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學校會統一發放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360712" y="2550817"/>
            <a:ext cx="1872208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登山大背包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30L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958281" y="6208740"/>
            <a:ext cx="5382298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依身高選擇容量不同的登山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大背包（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30L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40L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）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33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0592" y="2780928"/>
            <a:ext cx="7416824" cy="135902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我可以用這些取代老師</a:t>
            </a:r>
            <a:r>
              <a:rPr lang="zh-TW" altLang="en-US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介紹的背負裝備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嗎？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84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可以只背一般的大背包上山嗎？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368824" y="1484784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合歡山課程可以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，但要選擇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寬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背帶及有前扣的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背包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。但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雪山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不建議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8844" y="4869160"/>
            <a:ext cx="56166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★登山背包負重系統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較佳，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有利於長時間行走，可以減輕肩部的負擔。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35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可以使用一般的小背包當登頂包嗎？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可以，但不要選擇</a:t>
            </a:r>
            <a:r>
              <a:rPr lang="zh-TW" altLang="en-US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細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背帶的</a:t>
            </a:r>
            <a:r>
              <a:rPr lang="zh-TW" altLang="en-US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抽繩包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2" y="4797152"/>
            <a:ext cx="57042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★細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背帶的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抽繩包，在長時間背重物行走會造成肩膀不適感。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55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60" t="18845" r="43749" b="65764"/>
          <a:stretch/>
        </p:blipFill>
        <p:spPr>
          <a:xfrm>
            <a:off x="3224808" y="2730220"/>
            <a:ext cx="3816424" cy="201141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2480" y="492061"/>
            <a:ext cx="1584176" cy="61057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其他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篇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198313" y="4549274"/>
            <a:ext cx="1869414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快乾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頭巾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465168" y="3005335"/>
            <a:ext cx="1152128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頭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燈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288704" y="3005336"/>
            <a:ext cx="1152128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食具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980892" y="2175828"/>
            <a:ext cx="1152128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保溫瓶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500L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5234734" y="2468215"/>
            <a:ext cx="963725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行動糧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30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0592" y="2780928"/>
            <a:ext cx="7416824" cy="135902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我可以用這些取代老師介紹的裝備嗎？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849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可以用手電筒代替頭燈嗎？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不建議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，還是以頭燈為主。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2" y="4797152"/>
            <a:ext cx="57042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★頭燈可以空出雙手，行進時可以一手拿登山杖，一手輔助自己前進。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67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可以只帶一般的冷水壺嗎？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不建議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，天氣冷時要喝溫熱水補充身體熱能。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2" y="4797152"/>
            <a:ext cx="570423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★可以帶一支保溫瓶，一支冷水瓶，互相支援自己的飲用水。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72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16696" y="2780928"/>
            <a:ext cx="5976664" cy="1359024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家裡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沒有裝備怎麼辦？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7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488504" y="1268760"/>
            <a:ext cx="9145016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學校</a:t>
            </a:r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有提供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登山大背包、登頂包、登山杖、雨衣褲、頭燈等</a:t>
            </a:r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裝備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供學生</a:t>
            </a:r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登記借用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8504" y="4653136"/>
            <a:ext cx="885698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★各個裝備數量及尺寸有限，可以先自行向畢業的學長姊或是有爬山的友人借借看。如果借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不到再</a:t>
            </a:r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向學校借用喔！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61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2480" y="492061"/>
            <a:ext cx="1584176" cy="61057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衣著篇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91" t="15502" r="17737" b="11120"/>
          <a:stretch/>
        </p:blipFill>
        <p:spPr>
          <a:xfrm>
            <a:off x="3296816" y="476672"/>
            <a:ext cx="5623756" cy="585950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8193360" y="4005064"/>
            <a:ext cx="144016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吸濕排汗衫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969224" y="5951457"/>
            <a:ext cx="1656184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登山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用長褲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耐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磨、速乾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00672" y="2935540"/>
            <a:ext cx="158417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兩截式雨衣褲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1800" b="1" dirty="0" smtClean="0">
                <a:latin typeface="微軟正黑體" pitchFamily="34" charset="-120"/>
                <a:ea typeface="微軟正黑體" pitchFamily="34" charset="-120"/>
              </a:rPr>
              <a:t>雨衣可取代防風外套</a:t>
            </a:r>
            <a:r>
              <a:rPr lang="en-US" altLang="zh-TW" sz="18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endParaRPr lang="zh-TW" altLang="en-US" sz="18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642425" y="6074567"/>
            <a:ext cx="932538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毛巾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底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過踝襪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480412" y="2743178"/>
            <a:ext cx="144016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刷毛保暖衣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476292" y="1542637"/>
            <a:ext cx="2157228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防風防潑水外套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3296816" y="6082424"/>
            <a:ext cx="2232248" cy="6771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登山鞋或鞋底刻痕清楚的運動鞋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288704" y="1273332"/>
            <a:ext cx="172819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防潑水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保暖手套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﹝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機車騎士用</a:t>
            </a: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﹞</a:t>
            </a:r>
            <a:endParaRPr lang="zh-TW" altLang="en-US" sz="1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576736" y="764704"/>
            <a:ext cx="144016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防曬手套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699493" y="259340"/>
            <a:ext cx="144016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防曬帽子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169024" y="1811941"/>
            <a:ext cx="720080" cy="384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袖套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01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圓角矩形 9"/>
          <p:cNvSpPr/>
          <p:nvPr/>
        </p:nvSpPr>
        <p:spPr>
          <a:xfrm>
            <a:off x="200472" y="188640"/>
            <a:ext cx="9505056" cy="633670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671754" y="548680"/>
            <a:ext cx="9217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戶外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課程前，家長需要提供什麼協助？</a:t>
            </a:r>
            <a:endParaRPr lang="zh-TW" altLang="en-US" sz="4000" b="1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431631" y="1556792"/>
            <a:ext cx="5521424" cy="7831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鼓勵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孩子每日自主運動</a:t>
            </a:r>
            <a:endParaRPr lang="zh-TW" altLang="en-US" sz="4000" b="1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416088" y="2955769"/>
            <a:ext cx="5521424" cy="14642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主動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和孩子聊聊課程的進度</a:t>
            </a:r>
            <a:endParaRPr lang="zh-TW" altLang="en-US" sz="4000" b="1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431631" y="5035784"/>
            <a:ext cx="5544616" cy="78319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陪伴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孩子準備課程裝備</a:t>
            </a:r>
            <a:endParaRPr lang="zh-TW" altLang="en-US" sz="4000" b="1" dirty="0">
              <a:solidFill>
                <a:schemeClr val="accent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74" t="8816" r="13277" b="9223"/>
          <a:stretch/>
        </p:blipFill>
        <p:spPr>
          <a:xfrm>
            <a:off x="477597" y="3140968"/>
            <a:ext cx="2723637" cy="352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1998" y="332656"/>
            <a:ext cx="89154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家長還須注意以下幾件事情：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1998" y="1700808"/>
            <a:ext cx="8915400" cy="468052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</a:pP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負重訓練：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110.10.08﹝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﹞/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當日會進行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裝備檢查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，請把上山用的裝備備齊</a:t>
            </a:r>
            <a:r>
              <a:rPr lang="zh-TW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</a:pPr>
            <a:r>
              <a:rPr lang="zh-TW" altLang="en-US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合歡山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課程：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110.10.14﹝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﹞-</a:t>
            </a:r>
            <a:r>
              <a:rPr lang="en-US" altLang="zh-TW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15﹝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﹞/</a:t>
            </a:r>
            <a:r>
              <a:rPr lang="en-US" altLang="zh-TW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日晚間會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提供時段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供需要的孩子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使用老師的手機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打電話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報平安</a:t>
            </a:r>
            <a:endParaRPr lang="en-US" altLang="zh-TW" sz="2400" u="sng" dirty="0" smtClean="0">
              <a:solidFill>
                <a:schemeClr val="accent6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</a:pP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雪山課程：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110.10.27﹝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﹞-29﹝</a:t>
            </a:r>
            <a:r>
              <a:rPr lang="zh-TW" altLang="en-US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﹞/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山屋雖已登記，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若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國家公園持續因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疫情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而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不開放山屋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可能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會以其他</a:t>
            </a:r>
            <a:r>
              <a:rPr lang="zh-TW" altLang="en-US" sz="24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鄰近山區</a:t>
            </a:r>
            <a:r>
              <a:rPr lang="zh-TW" altLang="en-US" sz="2400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辦理一至兩日課程。</a:t>
            </a:r>
            <a:endParaRPr lang="en-US" altLang="zh-TW" sz="2400" u="sng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</a:pPr>
            <a:r>
              <a:rPr lang="zh-TW" alt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戶外課程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期間</a:t>
            </a:r>
            <a:r>
              <a:rPr lang="zh-TW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不開放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學生攜帶</a:t>
            </a:r>
            <a:r>
              <a:rPr lang="zh-TW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手機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上山。</a:t>
            </a:r>
            <a:endParaRPr lang="en-US" altLang="zh-TW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3500"/>
              </a:lnSpc>
            </a:pPr>
            <a:r>
              <a:rPr lang="zh-TW" alt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若</a:t>
            </a:r>
            <a:r>
              <a:rPr lang="zh-TW" alt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疫情</a:t>
            </a:r>
            <a:r>
              <a:rPr lang="zh-TW" alt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至課程出發前都</a:t>
            </a:r>
            <a:r>
              <a:rPr lang="zh-TW" altLang="en-US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未</a:t>
            </a:r>
            <a:r>
              <a:rPr lang="zh-TW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好轉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，則會</a:t>
            </a:r>
            <a:r>
              <a:rPr lang="zh-TW" alt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取消</a:t>
            </a:r>
            <a:r>
              <a:rPr lang="zh-TW" altLang="en-US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辦理課程。</a:t>
            </a:r>
            <a:endParaRPr lang="en-US" altLang="zh-TW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3200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212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80592" y="2780928"/>
            <a:ext cx="7416824" cy="135902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我可以用這些取代老師介紹的穿著裝備嗎？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96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我可以穿一般的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T-Shirt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嗎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？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916832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行進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時</a:t>
            </a:r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禁穿「棉」製品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，因以</a:t>
            </a:r>
            <a:r>
              <a:rPr lang="zh-TW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吸濕排汗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的衣服為主。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72208" y="5157192"/>
            <a:ext cx="56166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★棉製品吸溼能力強，但不容易乾，可能會讓身體著涼導致體溫快速下降。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03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我可以穿羽絨外套嗎？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建議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內部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穿著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保暖層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再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加防風外套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比較好。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72208" y="5157192"/>
            <a:ext cx="56166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★羽絨外套雖然保暖效果佳，行進時如果遇雨淋濕，就會又濕又重又沒有保暖效果。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9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可以穿輕便雨衣嗎？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不建議，應以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兩截式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雨衣褲為佳。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3" y="4797152"/>
            <a:ext cx="56166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★輕便雨衣容易在行進時勾到兩旁的植物而造成破損，這樣就沒有辦法長時間進行防水。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202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我可以穿平常穿的運動鞋嗎？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可以，但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鞋底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要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刻痕清楚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才有止滑的效果。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84494" y="5013176"/>
            <a:ext cx="561662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★如果想要穿登山鞋，一定要讓孩子穿來學校適應走路的感覺，不然買來就穿上山很容易引起腳的不適。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81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我可以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穿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一般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襪子上山嗎？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40832" y="1772816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建議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穿著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較厚的過踝襪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3" y="4797152"/>
            <a:ext cx="5616624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★加厚的襪子，除了可以減緩下山時腳部往前衝的力道所造成的不適感，讓孩子走起來比較舒服之外，也能達到保暖的效果。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80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472" y="548680"/>
            <a:ext cx="2664296" cy="583264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可以只帶羊毛手套上山嗎？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497233" y="1628800"/>
            <a:ext cx="5976664" cy="2875756"/>
          </a:xfrm>
          <a:prstGeom prst="rect">
            <a:avLst/>
          </a:prstGeom>
        </p:spPr>
        <p:txBody>
          <a:bodyPr vert="horz" lIns="95791" tIns="47895" rIns="95791" bIns="47895" rtlCol="0" anchor="ctr">
            <a:normAutofit fontScale="97500"/>
          </a:bodyPr>
          <a:lstStyle>
            <a:lvl1pPr algn="ctr" defTabSz="957908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可以，但要記得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多帶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一雙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較大的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塑膠手套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及兩條以上的</a:t>
            </a:r>
            <a:r>
              <a:rPr lang="zh-TW" alt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橡皮筋</a:t>
            </a:r>
            <a:r>
              <a:rPr lang="zh-TW" alt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戴在羊毛手套外面</a:t>
            </a:r>
            <a:r>
              <a:rPr lang="zh-TW" altLang="en-US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b="1" dirty="0">
              <a:solidFill>
                <a:schemeClr val="accent5">
                  <a:lumMod val="20000"/>
                  <a:lumOff val="8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97233" y="4797152"/>
            <a:ext cx="56166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★如果遇到下雨，羊毛手套不防水，會讓手部因下雨淋濕而凍傷。</a:t>
            </a:r>
            <a:endParaRPr lang="zh-TW" altLang="en-US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74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854</Words>
  <Application>Microsoft Office PowerPoint</Application>
  <PresentationFormat>A4 紙張 (210x297 公釐)</PresentationFormat>
  <Paragraphs>79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華康榜書體W8</vt:lpstr>
      <vt:lpstr>微軟正黑體</vt:lpstr>
      <vt:lpstr>新細明體</vt:lpstr>
      <vt:lpstr>Arial</vt:lpstr>
      <vt:lpstr>Calibri</vt:lpstr>
      <vt:lpstr>Office 佈景主題</vt:lpstr>
      <vt:lpstr>登山裝備大解密</vt:lpstr>
      <vt:lpstr>衣著篇</vt:lpstr>
      <vt:lpstr>我可以用這些取代老師介紹的穿著裝備嗎？</vt:lpstr>
      <vt:lpstr>我可以穿一般的 T-Shirt嗎？</vt:lpstr>
      <vt:lpstr>我可以穿羽絨外套嗎？</vt:lpstr>
      <vt:lpstr>我可以穿輕便雨衣嗎？</vt:lpstr>
      <vt:lpstr>我可以穿平常穿的運動鞋嗎？</vt:lpstr>
      <vt:lpstr>我可以穿 一般的襪子上山嗎？</vt:lpstr>
      <vt:lpstr>我可以只帶羊毛手套上山嗎？</vt:lpstr>
      <vt:lpstr>背負篇</vt:lpstr>
      <vt:lpstr>我可以用這些取代老師介紹的背負裝備嗎？</vt:lpstr>
      <vt:lpstr>我可以只背一般的大背包上山嗎？</vt:lpstr>
      <vt:lpstr>我可以使用一般的小背包當登頂包嗎？</vt:lpstr>
      <vt:lpstr>其他篇</vt:lpstr>
      <vt:lpstr>我可以用這些取代老師介紹的裝備嗎？</vt:lpstr>
      <vt:lpstr>我可以用手電筒代替頭燈嗎？</vt:lpstr>
      <vt:lpstr>我可以只帶一般的冷水壺嗎？</vt:lpstr>
      <vt:lpstr>家裡沒有裝備怎麼辦？</vt:lpstr>
      <vt:lpstr>PowerPoint 簡報</vt:lpstr>
      <vt:lpstr>PowerPoint 簡報</vt:lpstr>
      <vt:lpstr>家長還須注意以下幾件事情：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2021-09-05T05:58:54Z</dcterms:created>
  <dcterms:modified xsi:type="dcterms:W3CDTF">2021-09-10T05:42:26Z</dcterms:modified>
</cp:coreProperties>
</file>